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7" r:id="rId3"/>
    <p:sldId id="309" r:id="rId4"/>
    <p:sldId id="316" r:id="rId5"/>
    <p:sldId id="318" r:id="rId6"/>
    <p:sldId id="266" r:id="rId7"/>
    <p:sldId id="303" r:id="rId8"/>
    <p:sldId id="256" r:id="rId9"/>
    <p:sldId id="292" r:id="rId10"/>
    <p:sldId id="312" r:id="rId11"/>
    <p:sldId id="259" r:id="rId12"/>
    <p:sldId id="313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7490" autoAdjust="0"/>
  </p:normalViewPr>
  <p:slideViewPr>
    <p:cSldViewPr snapToGrid="0">
      <p:cViewPr varScale="1">
        <p:scale>
          <a:sx n="69" d="100"/>
          <a:sy n="69" d="100"/>
        </p:scale>
        <p:origin x="43" y="2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F032A-C3AF-4BAF-9C86-B98E1E9F466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8B960-1CAE-4B58-9588-024D4B546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026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B21E0-E92B-4AA7-9F93-4497A364828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571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791" cy="34909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4717" y="0"/>
            <a:ext cx="4057791" cy="34909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9025" y="522288"/>
            <a:ext cx="4646613" cy="2613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413" y="3309902"/>
            <a:ext cx="7491307" cy="3136973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r>
              <a:rPr lang="en-US" dirty="0"/>
              <a:t>Areas of Intervention</a:t>
            </a:r>
          </a:p>
          <a:p>
            <a:endParaRPr lang="en-US" dirty="0"/>
          </a:p>
          <a:p>
            <a:r>
              <a:rPr lang="en-US" dirty="0"/>
              <a:t>Climate neutral, circular and digitized production;</a:t>
            </a:r>
          </a:p>
          <a:p>
            <a:r>
              <a:rPr lang="en-US" dirty="0"/>
              <a:t>Increased autonomy in key strategic value chains for resilient industry;</a:t>
            </a:r>
          </a:p>
          <a:p>
            <a:r>
              <a:rPr lang="en-US" dirty="0"/>
              <a:t>Data and computing technologies;</a:t>
            </a:r>
          </a:p>
          <a:p>
            <a:r>
              <a:rPr lang="en-US" dirty="0"/>
              <a:t>digital and emerging technologies for competitiveness and fit for the green deal;</a:t>
            </a:r>
          </a:p>
          <a:p>
            <a:r>
              <a:rPr lang="en-US" dirty="0"/>
              <a:t>Global space-based infrastructures, services, applications and data;</a:t>
            </a:r>
          </a:p>
          <a:p>
            <a:r>
              <a:rPr lang="en-US" dirty="0"/>
              <a:t>Human centered and ethical development of digital and industrial technologies.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9805"/>
            <a:ext cx="4057791" cy="34747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4717" y="6619805"/>
            <a:ext cx="4057791" cy="34747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B21E0-E92B-4AA7-9F93-4497A364828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0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4A4BD-9681-CFD8-42D9-90EB13204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96D05-8A15-8B85-3207-F920020D0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726F-B684-EB73-5105-93D24A13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915C1-4E06-F470-B23C-74ADBFE8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C518D-EC33-646D-BF14-9EA79AD7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7511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04164-7F36-13B8-7D50-702650CB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EDE6D-4806-F39C-0558-DCD755FDB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80950-4C99-44F5-5A7C-ECD8B848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3AA2C-8190-E08A-D659-3BCDF860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3477D-034E-A8FC-9B83-226E9793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61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752AEE-B302-EF17-9D37-170845EE8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A31DA5-1E7F-BCEB-1EC3-A62CC191F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8AE4C-AC92-860A-FBDC-62DF61CB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57220-6F59-06C1-C0E1-43E04DFD2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EB6D9-2090-7280-7898-02B441F9D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16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87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20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4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56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66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2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3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4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B09A0-0A99-E4A2-4CCC-DDFA4267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B9752-DD73-A8AE-E1B0-33BC14F69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5B6BF-C55E-D975-4557-B48B8DAB1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EF1DC-0A45-0910-6962-601845451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A0010-455A-3179-05BB-CC502225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2617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99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74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0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60E18-97A3-DD2F-6F67-3BD43C7B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D9897-5501-783E-1BA5-15044E312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6D728-CD38-3717-A183-ABFED367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36565-64AF-E1AC-5D60-21F5E132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3B1C1-EF66-43B1-6B54-E4EBED16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74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C1607-C5ED-5FCB-61C5-91049A63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F1AB3-2064-0CEF-870D-CD5A74EE2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862EF-4524-D94E-A682-B4DA5A39A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46D840-B511-6069-D9EE-74E8CCC9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6E72D-316F-C4A8-75AD-09502FD3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758A4-BCC9-17ED-271F-AAE07E12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209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2C39-B904-EAE9-BC76-86B875496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D36B4-3026-0700-CCB4-1425DF1CC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D0EF4-5B49-0F61-CC3D-59B20D42D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1A4544-D534-732C-E4AD-0BB57E091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C48E63-5E14-E29A-2798-026C2BC1AA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88C947-CD69-9C2F-86DF-D0CE0E95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D22F4-BEA4-50A4-1477-C15A2F30C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C18986-5513-9F19-398D-F7D226948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902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6B037-E5B8-2827-0A00-678CDCF6E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C1757E-B86D-ED91-D12C-1E936477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446BC-9FB8-5E46-E9D8-7D3CF7777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93C72-B4D3-4AFE-FF5A-DB7962F2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51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C26BA-9041-D794-CA33-C1499BDEF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39754-B659-BA60-56AC-747B4559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E3775-E8F7-5DB0-99A0-A2060919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908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A2C94-1C7F-C8C4-AF53-E001D798B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64195-2DBE-5A02-C013-EB089537B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81F51-7B2D-EA34-437E-7564D9581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E80E0-B7CC-9E1D-6003-AB0B80BF2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66898-7A58-F1C4-9B3F-9E5FB173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A30AB-9BEB-1DB6-1E01-3D5C8E504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88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D281F-5DA2-CFC7-DC0F-DB867F85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43358-8DFB-81B3-1A61-D42BBB09C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EAC59-61ED-99BF-3822-17D304979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DC568-5B39-97C0-5F32-1681151AD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01775-4572-72AD-D802-ED80A8EB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38815-24D9-C280-CD2B-A1FE9AED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114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355BD8-A1EB-122B-5ABD-A1B41044B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DE196-A5C2-9D7A-E624-7FE48F6BA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11CF4-4713-1821-8514-C310138F3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69C0B-A518-4DDB-B6BA-C0F4CEF53CEC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33C50-2138-E5B9-CAE8-0F6D5A49B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E208B-27C5-33B9-E403-89B7EAF0F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4C7D9-AAF4-4149-A742-2315CC9DF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072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5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brian.smith@ec.gc.ca" TargetMode="External"/><Relationship Id="rId13" Type="http://schemas.openxmlformats.org/officeDocument/2006/relationships/hyperlink" Target="mailto:carol.adly@dfo-mpo.gc.ca" TargetMode="External"/><Relationship Id="rId3" Type="http://schemas.openxmlformats.org/officeDocument/2006/relationships/image" Target="../media/image87.svg"/><Relationship Id="rId7" Type="http://schemas.openxmlformats.org/officeDocument/2006/relationships/hyperlink" Target="mailto:stephanie.janetos@ec.gc.ca" TargetMode="External"/><Relationship Id="rId12" Type="http://schemas.openxmlformats.org/officeDocument/2006/relationships/hyperlink" Target="mailto:andrea.white@dfo-mpo.gc.ca" TargetMode="External"/><Relationship Id="rId17" Type="http://schemas.openxmlformats.org/officeDocument/2006/relationships/image" Target="../media/image2.png"/><Relationship Id="rId2" Type="http://schemas.openxmlformats.org/officeDocument/2006/relationships/image" Target="../media/image86.png"/><Relationship Id="rId16" Type="http://schemas.openxmlformats.org/officeDocument/2006/relationships/hyperlink" Target="mailto:paula.esber@inspection.gc.ca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svg"/><Relationship Id="rId11" Type="http://schemas.openxmlformats.org/officeDocument/2006/relationships/hyperlink" Target="mailto:Jun.sun@nrc-cnrc.gc.ca" TargetMode="External"/><Relationship Id="rId5" Type="http://schemas.openxmlformats.org/officeDocument/2006/relationships/image" Target="../media/image89.png"/><Relationship Id="rId15" Type="http://schemas.openxmlformats.org/officeDocument/2006/relationships/hyperlink" Target="mailto:Aimee.Beboso@agr.gc.ca" TargetMode="External"/><Relationship Id="rId10" Type="http://schemas.openxmlformats.org/officeDocument/2006/relationships/hyperlink" Target="mailto:Carlos.levy@nrc-cnrc.gc.ca" TargetMode="External"/><Relationship Id="rId4" Type="http://schemas.openxmlformats.org/officeDocument/2006/relationships/image" Target="../media/image91.jpeg"/><Relationship Id="rId9" Type="http://schemas.openxmlformats.org/officeDocument/2006/relationships/hyperlink" Target="mailto:Moses.Iziomon@tc.gc.ca" TargetMode="External"/><Relationship Id="rId14" Type="http://schemas.openxmlformats.org/officeDocument/2006/relationships/hyperlink" Target="mailto:lynn.fortin@agr.gc.ca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hyperlink" Target="https://ised-isde.canada.ca/site/ised/en/horizon-europe" TargetMode="External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102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svg"/><Relationship Id="rId10" Type="http://schemas.openxmlformats.org/officeDocument/2006/relationships/image" Target="../media/image100.jpe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horizoneurope@ised-isde.gc.c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image" Target="../media/image26.jpe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19" Type="http://schemas.openxmlformats.org/officeDocument/2006/relationships/image" Target="../media/image2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3" Type="http://schemas.openxmlformats.org/officeDocument/2006/relationships/image" Target="../media/image46.svg"/><Relationship Id="rId21" Type="http://schemas.openxmlformats.org/officeDocument/2006/relationships/hyperlink" Target="https://webgate.ec.europa.eu/cas/eim/external/register.cgi" TargetMode="External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svg"/><Relationship Id="rId20" Type="http://schemas.openxmlformats.org/officeDocument/2006/relationships/hyperlink" Target="https://ised-isde.canada.ca/site/ised/en/horizon-europe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svg"/><Relationship Id="rId15" Type="http://schemas.openxmlformats.org/officeDocument/2006/relationships/image" Target="../media/image58.png"/><Relationship Id="rId10" Type="http://schemas.openxmlformats.org/officeDocument/2006/relationships/image" Target="../media/image53.svg"/><Relationship Id="rId19" Type="http://schemas.openxmlformats.org/officeDocument/2006/relationships/hyperlink" Target="https://ec.europa.eu/info/funding-tenders/opportunities/portal/screen/opportunities/topic-search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18" Type="http://schemas.openxmlformats.org/officeDocument/2006/relationships/image" Target="../media/image78.svg"/><Relationship Id="rId3" Type="http://schemas.openxmlformats.org/officeDocument/2006/relationships/image" Target="../media/image63.png"/><Relationship Id="rId21" Type="http://schemas.openxmlformats.org/officeDocument/2006/relationships/hyperlink" Target="https://ec.europa.eu/info/funding-tenders/opportunities/portal/screen/opportunities/topic-search;callCode=null;freeTextSearchKeyword=;matchWholeText=true;typeCodes=0,1,2;statusCodes=31094501,31094502,31094503;programmePeriod=null;programCcm2Id=43108390;programDivisionCode=null;focusAreaCode=null;geographicalZonesCode=null;programmeDivisionProspect=null;startDateLte=null;startDateGte=null;crossCuttingPriorityCode=null;cpvCode=null;performanceOfDelivery=null;sortQuery=sortStatus;orderBy=asc;onlyTenders=false;topicListKey=topicSearchTablePageState?programmePeriod=2021%20-%202027&amp;frameworkProgramme=43108390" TargetMode="External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17" Type="http://schemas.openxmlformats.org/officeDocument/2006/relationships/image" Target="../media/image77.png"/><Relationship Id="rId2" Type="http://schemas.openxmlformats.org/officeDocument/2006/relationships/image" Target="../media/image62.jpeg"/><Relationship Id="rId16" Type="http://schemas.openxmlformats.org/officeDocument/2006/relationships/image" Target="../media/image76.sv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svg"/><Relationship Id="rId11" Type="http://schemas.openxmlformats.org/officeDocument/2006/relationships/image" Target="../media/image71.jpeg"/><Relationship Id="rId24" Type="http://schemas.openxmlformats.org/officeDocument/2006/relationships/image" Target="../media/image2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hyperlink" Target="https://cordis.europa.eu/" TargetMode="External"/><Relationship Id="rId10" Type="http://schemas.openxmlformats.org/officeDocument/2006/relationships/image" Target="../media/image70.svg"/><Relationship Id="rId19" Type="http://schemas.openxmlformats.org/officeDocument/2006/relationships/image" Target="../media/image79.pn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Relationship Id="rId22" Type="http://schemas.openxmlformats.org/officeDocument/2006/relationships/hyperlink" Target="https://ec.europa.eu/info/funding-tenders/opportunities/portal/screen/how-to-participate/partner-search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berry.debruijn@nrc-cnrc.gc.ca" TargetMode="External"/><Relationship Id="rId13" Type="http://schemas.openxmlformats.org/officeDocument/2006/relationships/hyperlink" Target="mailto:jun.sun@nrc-cnrc.gc.ca" TargetMode="External"/><Relationship Id="rId3" Type="http://schemas.openxmlformats.org/officeDocument/2006/relationships/image" Target="../media/image87.svg"/><Relationship Id="rId7" Type="http://schemas.openxmlformats.org/officeDocument/2006/relationships/hyperlink" Target="mailto:tamara.sone@ised-isde.gc.ca" TargetMode="External"/><Relationship Id="rId12" Type="http://schemas.openxmlformats.org/officeDocument/2006/relationships/hyperlink" Target="mailto:carlos.levy@nrc-cnrc.gc.ca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svg"/><Relationship Id="rId11" Type="http://schemas.openxmlformats.org/officeDocument/2006/relationships/hyperlink" Target="mailto:steeve.montminy@asc-csa.gc.ca" TargetMode="External"/><Relationship Id="rId5" Type="http://schemas.openxmlformats.org/officeDocument/2006/relationships/image" Target="../media/image89.png"/><Relationship Id="rId10" Type="http://schemas.openxmlformats.org/officeDocument/2006/relationships/hyperlink" Target="mailto:maria.barnes@servicecanada.gc.ca" TargetMode="External"/><Relationship Id="rId4" Type="http://schemas.openxmlformats.org/officeDocument/2006/relationships/image" Target="../media/image88.jpeg"/><Relationship Id="rId9" Type="http://schemas.openxmlformats.org/officeDocument/2006/relationships/hyperlink" Target="mailto:william.mcrae@nrc-cnrc.gc.ca" TargetMode="External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042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66" r="-1746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4166647" y="2920451"/>
            <a:ext cx="8180335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83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HORIZON EUROPE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1127E-5473-8B7B-0786-EC2B721CD2FD}"/>
              </a:ext>
            </a:extLst>
          </p:cNvPr>
          <p:cNvSpPr txBox="1"/>
          <p:nvPr/>
        </p:nvSpPr>
        <p:spPr>
          <a:xfrm>
            <a:off x="4011665" y="4810656"/>
            <a:ext cx="8180335" cy="204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81" dirty="0">
                <a:solidFill>
                  <a:srgbClr val="FFFFFF"/>
                </a:solidFill>
                <a:latin typeface="Open Sans"/>
              </a:rPr>
              <a:t>NEW ZEALAND – CANADA HORIZON EUROPE CLUSTER 5 WEBINAR</a:t>
            </a:r>
          </a:p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81" dirty="0">
                <a:solidFill>
                  <a:srgbClr val="FFFFFF"/>
                </a:solidFill>
                <a:latin typeface="Open Sans"/>
              </a:rPr>
              <a:t>JULY 30, 2024</a:t>
            </a:r>
            <a:endParaRPr kumimoji="0" lang="en-US" sz="1800" b="0" i="0" u="none" strike="noStrike" kern="1200" cap="none" spc="8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8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PRESENTED BY:</a:t>
            </a:r>
          </a:p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8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TAMARA SONE</a:t>
            </a:r>
          </a:p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8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NCP COORDINATOR, ISED</a:t>
            </a:r>
          </a:p>
        </p:txBody>
      </p:sp>
      <p:pic>
        <p:nvPicPr>
          <p:cNvPr id="5" name="Picture 4" descr="ISED banner with Canadian flag">
            <a:extLst>
              <a:ext uri="{FF2B5EF4-FFF2-40B4-BE49-F238E27FC236}">
                <a16:creationId xmlns:a16="http://schemas.microsoft.com/office/drawing/2014/main" id="{E4146F34-0460-2643-A04E-68CE26FF3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4" y="6591121"/>
            <a:ext cx="3169227" cy="2598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42143" y="5068968"/>
            <a:ext cx="5084285" cy="3578065"/>
          </a:xfrm>
          <a:custGeom>
            <a:avLst/>
            <a:gdLst/>
            <a:ahLst/>
            <a:cxnLst/>
            <a:rect l="l" t="t" r="r" b="b"/>
            <a:pathLst>
              <a:path w="7626427" h="5367098">
                <a:moveTo>
                  <a:pt x="0" y="0"/>
                </a:moveTo>
                <a:lnTo>
                  <a:pt x="7626428" y="0"/>
                </a:lnTo>
                <a:lnTo>
                  <a:pt x="7626428" y="5367098"/>
                </a:lnTo>
                <a:lnTo>
                  <a:pt x="0" y="536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0" y="521886"/>
            <a:ext cx="4246589" cy="5225814"/>
            <a:chOff x="0" y="0"/>
            <a:chExt cx="8493178" cy="104516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2929" r="22929"/>
            <a:stretch>
              <a:fillRect/>
            </a:stretch>
          </p:blipFill>
          <p:spPr>
            <a:xfrm>
              <a:off x="0" y="0"/>
              <a:ext cx="8493178" cy="10451629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-10800000">
            <a:off x="11605050" y="331729"/>
            <a:ext cx="278550" cy="231893"/>
          </a:xfrm>
          <a:custGeom>
            <a:avLst/>
            <a:gdLst/>
            <a:ahLst/>
            <a:cxnLst/>
            <a:rect l="l" t="t" r="r" b="b"/>
            <a:pathLst>
              <a:path w="417825" h="347839">
                <a:moveTo>
                  <a:pt x="0" y="0"/>
                </a:moveTo>
                <a:lnTo>
                  <a:pt x="417825" y="0"/>
                </a:lnTo>
                <a:lnTo>
                  <a:pt x="417825" y="347839"/>
                </a:lnTo>
                <a:lnTo>
                  <a:pt x="0" y="347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TextBox 11"/>
          <p:cNvSpPr txBox="1"/>
          <p:nvPr/>
        </p:nvSpPr>
        <p:spPr>
          <a:xfrm>
            <a:off x="5526689" y="197606"/>
            <a:ext cx="5058373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3734" b="1" dirty="0">
                <a:solidFill>
                  <a:srgbClr val="00204B"/>
                </a:solidFill>
                <a:latin typeface="Open Sans Bold Bold"/>
              </a:rPr>
              <a:t>CANADIAN NCPs</a:t>
            </a:r>
          </a:p>
        </p:txBody>
      </p:sp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CBC42D07-86D3-365E-D4E5-7C2F48CB9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120042"/>
              </p:ext>
            </p:extLst>
          </p:nvPr>
        </p:nvGraphicFramePr>
        <p:xfrm>
          <a:off x="4622800" y="697743"/>
          <a:ext cx="7260800" cy="6077654"/>
        </p:xfrm>
        <a:graphic>
          <a:graphicData uri="http://schemas.openxmlformats.org/drawingml/2006/table">
            <a:tbl>
              <a:tblPr/>
              <a:tblGrid>
                <a:gridCol w="2353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9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8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5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u="none" strike="noStrike" dirty="0">
                          <a:solidFill>
                            <a:srgbClr val="E6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4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u="none" strike="noStrike" dirty="0">
                          <a:solidFill>
                            <a:srgbClr val="E6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4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u="none" strike="noStrike" dirty="0">
                          <a:solidFill>
                            <a:srgbClr val="E6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Email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573">
                <a:tc rowSpan="5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5 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(Climate, Energy and Mobility)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Stephanie </a:t>
                      </a:r>
                      <a:r>
                        <a:rPr lang="en-US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Janetos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stephanie.janetos@ec.gc.ca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84058"/>
                  </a:ext>
                </a:extLst>
              </a:tr>
              <a:tr h="54657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Brian Smith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brian.smith@ec.gc.ca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235193"/>
                  </a:ext>
                </a:extLst>
              </a:tr>
              <a:tr h="55053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CA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Moses Iziomon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ts val="28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dirty="0" err="1"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moses.iziomon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@tc.gc.ca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080440"/>
                  </a:ext>
                </a:extLst>
              </a:tr>
              <a:tr h="546573">
                <a:tc v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Carlos Levy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carlos.levy@nrc-cnrc.gc.ca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72495"/>
                  </a:ext>
                </a:extLst>
              </a:tr>
              <a:tr h="546573">
                <a:tc v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Sun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jun.sun@nrc-cnrc.gc.ca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144642"/>
                  </a:ext>
                </a:extLst>
              </a:tr>
              <a:tr h="546573">
                <a:tc rowSpan="5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6 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Food, Bioeconomy, Natural Resources, Agriculture and Environment)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Andrea (Andi) White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andrea.white@dfo-mpo.gc.ca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910292"/>
                  </a:ext>
                </a:extLst>
              </a:tr>
              <a:tr h="54657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Carol Adly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carol.adly@dfo-mpo.gc.ca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279178"/>
                  </a:ext>
                </a:extLst>
              </a:tr>
              <a:tr h="54657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Lynn Fortin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lynn.fortin@agr.gc.ca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081509"/>
                  </a:ext>
                </a:extLst>
              </a:tr>
              <a:tr h="54657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Aimee Beboso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aimee.beboso@agr.gc.ca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770748"/>
                  </a:ext>
                </a:extLst>
              </a:tr>
              <a:tr h="54657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Paula Esber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paula.esber@inspection.gc.ca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588187"/>
                  </a:ext>
                </a:extLst>
              </a:tr>
            </a:tbl>
          </a:graphicData>
        </a:graphic>
      </p:graphicFrame>
      <p:pic>
        <p:nvPicPr>
          <p:cNvPr id="6" name="Picture 5" descr="ISED banner with Canadian flag">
            <a:extLst>
              <a:ext uri="{FF2B5EF4-FFF2-40B4-BE49-F238E27FC236}">
                <a16:creationId xmlns:a16="http://schemas.microsoft.com/office/drawing/2014/main" id="{F66313CD-A613-8EB8-2D3E-5D6896E2A2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4" y="6591121"/>
            <a:ext cx="3169227" cy="2598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3113669"/>
            <a:ext cx="448683" cy="325856"/>
          </a:xfrm>
          <a:custGeom>
            <a:avLst/>
            <a:gdLst/>
            <a:ahLst/>
            <a:cxnLst/>
            <a:rect l="l" t="t" r="r" b="b"/>
            <a:pathLst>
              <a:path w="673024" h="488784">
                <a:moveTo>
                  <a:pt x="0" y="0"/>
                </a:moveTo>
                <a:lnTo>
                  <a:pt x="673024" y="0"/>
                </a:lnTo>
                <a:lnTo>
                  <a:pt x="673024" y="488783"/>
                </a:lnTo>
                <a:lnTo>
                  <a:pt x="0" y="488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698721" y="1984151"/>
            <a:ext cx="435762" cy="435762"/>
          </a:xfrm>
          <a:custGeom>
            <a:avLst/>
            <a:gdLst/>
            <a:ahLst/>
            <a:cxnLst/>
            <a:rect l="l" t="t" r="r" b="b"/>
            <a:pathLst>
              <a:path w="653643" h="653643">
                <a:moveTo>
                  <a:pt x="0" y="0"/>
                </a:moveTo>
                <a:lnTo>
                  <a:pt x="653643" y="0"/>
                </a:lnTo>
                <a:lnTo>
                  <a:pt x="653643" y="653643"/>
                </a:lnTo>
                <a:lnTo>
                  <a:pt x="0" y="653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-1480081" y="-990981"/>
            <a:ext cx="4876800" cy="1438656"/>
          </a:xfrm>
          <a:custGeom>
            <a:avLst/>
            <a:gdLst/>
            <a:ahLst/>
            <a:cxnLst/>
            <a:rect l="l" t="t" r="r" b="b"/>
            <a:pathLst>
              <a:path w="7315200" h="2157984">
                <a:moveTo>
                  <a:pt x="0" y="0"/>
                </a:moveTo>
                <a:lnTo>
                  <a:pt x="7315200" y="0"/>
                </a:lnTo>
                <a:lnTo>
                  <a:pt x="73152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5400000">
            <a:off x="10067012" y="2957356"/>
            <a:ext cx="2930259" cy="4389901"/>
          </a:xfrm>
          <a:custGeom>
            <a:avLst/>
            <a:gdLst/>
            <a:ahLst/>
            <a:cxnLst/>
            <a:rect l="l" t="t" r="r" b="b"/>
            <a:pathLst>
              <a:path w="4395388" h="6584851">
                <a:moveTo>
                  <a:pt x="0" y="0"/>
                </a:moveTo>
                <a:lnTo>
                  <a:pt x="4395388" y="0"/>
                </a:lnTo>
                <a:lnTo>
                  <a:pt x="4395388" y="6584851"/>
                </a:lnTo>
                <a:lnTo>
                  <a:pt x="0" y="65848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/>
          <p:nvPr/>
        </p:nvGrpSpPr>
        <p:grpSpPr>
          <a:xfrm>
            <a:off x="0" y="4449253"/>
            <a:ext cx="12314385" cy="2408747"/>
            <a:chOff x="0" y="0"/>
            <a:chExt cx="24628771" cy="481749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/>
            <a:srcRect t="25318" b="25318"/>
            <a:stretch>
              <a:fillRect/>
            </a:stretch>
          </p:blipFill>
          <p:spPr>
            <a:xfrm>
              <a:off x="0" y="0"/>
              <a:ext cx="24628771" cy="4817495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9337192" y="4418265"/>
            <a:ext cx="7090451" cy="26589"/>
          </a:xfrm>
          <a:custGeom>
            <a:avLst/>
            <a:gdLst/>
            <a:ahLst/>
            <a:cxnLst/>
            <a:rect l="l" t="t" r="r" b="b"/>
            <a:pathLst>
              <a:path w="10635677" h="39884">
                <a:moveTo>
                  <a:pt x="0" y="0"/>
                </a:moveTo>
                <a:lnTo>
                  <a:pt x="10635676" y="0"/>
                </a:lnTo>
                <a:lnTo>
                  <a:pt x="10635676" y="39884"/>
                </a:lnTo>
                <a:lnTo>
                  <a:pt x="0" y="39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TextBox 9"/>
          <p:cNvSpPr txBox="1"/>
          <p:nvPr/>
        </p:nvSpPr>
        <p:spPr>
          <a:xfrm>
            <a:off x="685800" y="736600"/>
            <a:ext cx="928405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8"/>
              </a:lnSpc>
            </a:pPr>
            <a:r>
              <a:rPr lang="en-US" sz="4693">
                <a:solidFill>
                  <a:srgbClr val="000000"/>
                </a:solidFill>
                <a:latin typeface="Open Sans Bold Bold"/>
              </a:rPr>
              <a:t>USEFUL LINKS AND CONTACTS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5264" y="3152561"/>
            <a:ext cx="7401131" cy="23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06"/>
              </a:lnSpc>
            </a:pPr>
            <a:r>
              <a:rPr lang="en-US" sz="1466">
                <a:solidFill>
                  <a:srgbClr val="000000"/>
                </a:solidFill>
                <a:latin typeface="Open Sans Bold"/>
              </a:rPr>
              <a:t>A general query? Contact horizoneurope@ised isde.gc.ca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5264" y="1971451"/>
            <a:ext cx="8402118" cy="47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06"/>
              </a:lnSpc>
            </a:pPr>
            <a:r>
              <a:rPr lang="en-US" sz="1466">
                <a:solidFill>
                  <a:srgbClr val="000000"/>
                </a:solidFill>
                <a:latin typeface="Open Sans Bold"/>
              </a:rPr>
              <a:t>For general information about Horizon Europe, visit ISED’s dedicated page</a:t>
            </a:r>
          </a:p>
          <a:p>
            <a:pPr>
              <a:lnSpc>
                <a:spcPts val="1906"/>
              </a:lnSpc>
            </a:pPr>
            <a:r>
              <a:rPr lang="en-US" sz="1466" u="sng">
                <a:solidFill>
                  <a:srgbClr val="000000"/>
                </a:solidFill>
                <a:latin typeface="Open Sans Bold"/>
                <a:hlinkClick r:id="rId13" tooltip="https://ised-isde.canada.ca/site/ised/en/horizon-europe"/>
              </a:rPr>
              <a:t>here</a:t>
            </a:r>
          </a:p>
        </p:txBody>
      </p:sp>
      <p:pic>
        <p:nvPicPr>
          <p:cNvPr id="12" name="Picture 11" descr="ISED banner with Canadian flag">
            <a:extLst>
              <a:ext uri="{FF2B5EF4-FFF2-40B4-BE49-F238E27FC236}">
                <a16:creationId xmlns:a16="http://schemas.microsoft.com/office/drawing/2014/main" id="{253DB2E3-EED8-1392-A0BB-F3E3A4A01B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54" y="6591121"/>
            <a:ext cx="3169227" cy="2598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67" r="-1756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685800" y="4088558"/>
            <a:ext cx="6612085" cy="106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76" b="0" i="0" u="none" strike="noStrike" kern="1200" cap="none" spc="5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/>
                <a:ea typeface="+mn-ea"/>
                <a:cs typeface="+mn-cs"/>
              </a:rPr>
              <a:t>THANK YOU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800" y="5923703"/>
            <a:ext cx="6825490" cy="52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6" b="0" i="0" u="sng" strike="noStrike" kern="1200" cap="none" spc="13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uce"/>
                <a:ea typeface="+mn-ea"/>
                <a:cs typeface="+mn-cs"/>
                <a:hlinkClick r:id="rId3" tooltip="mailto:horizoneurope@ised-isde.gc.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HORIZONEUROPE@ISED-ISDE.GC.CA</a:t>
            </a:r>
            <a:r>
              <a:rPr kumimoji="0" lang="en-US" sz="1466" b="0" i="0" u="none" strike="noStrike" kern="1200" cap="none" spc="13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0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136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uce"/>
              <a:ea typeface="+mn-ea"/>
              <a:cs typeface="+mn-cs"/>
            </a:endParaRPr>
          </a:p>
        </p:txBody>
      </p:sp>
      <p:pic>
        <p:nvPicPr>
          <p:cNvPr id="5" name="Picture 4" descr="ISED banner with Canadian flag">
            <a:extLst>
              <a:ext uri="{FF2B5EF4-FFF2-40B4-BE49-F238E27FC236}">
                <a16:creationId xmlns:a16="http://schemas.microsoft.com/office/drawing/2014/main" id="{7BE7658B-2BFB-8A05-560E-9D5DC8B57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8163"/>
            <a:ext cx="3169227" cy="2598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3014065" y="1319998"/>
            <a:ext cx="7149161" cy="4218005"/>
          </a:xfrm>
          <a:custGeom>
            <a:avLst/>
            <a:gdLst/>
            <a:ahLst/>
            <a:cxnLst/>
            <a:rect l="l" t="t" r="r" b="b"/>
            <a:pathLst>
              <a:path w="10723741" h="6327007">
                <a:moveTo>
                  <a:pt x="0" y="0"/>
                </a:moveTo>
                <a:lnTo>
                  <a:pt x="10723741" y="0"/>
                </a:lnTo>
                <a:lnTo>
                  <a:pt x="10723741" y="6327008"/>
                </a:lnTo>
                <a:lnTo>
                  <a:pt x="0" y="6327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2700000">
            <a:off x="1266817" y="2136881"/>
            <a:ext cx="2805400" cy="2805400"/>
          </a:xfrm>
          <a:custGeom>
            <a:avLst/>
            <a:gdLst/>
            <a:ahLst/>
            <a:cxnLst/>
            <a:rect l="l" t="t" r="r" b="b"/>
            <a:pathLst>
              <a:path w="4208100" h="4208100">
                <a:moveTo>
                  <a:pt x="0" y="0"/>
                </a:moveTo>
                <a:lnTo>
                  <a:pt x="4208100" y="0"/>
                </a:lnTo>
                <a:lnTo>
                  <a:pt x="4208100" y="4208100"/>
                </a:lnTo>
                <a:lnTo>
                  <a:pt x="0" y="420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 rot="2700000">
            <a:off x="1387009" y="2253574"/>
            <a:ext cx="2565019" cy="2572015"/>
            <a:chOff x="0" y="0"/>
            <a:chExt cx="5130039" cy="514403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/>
            <a:srcRect l="21951" r="21951"/>
            <a:stretch>
              <a:fillRect/>
            </a:stretch>
          </p:blipFill>
          <p:spPr>
            <a:xfrm>
              <a:off x="0" y="0"/>
              <a:ext cx="5130039" cy="514403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5349415" y="950977"/>
            <a:ext cx="3745297" cy="319044"/>
          </a:xfrm>
          <a:custGeom>
            <a:avLst/>
            <a:gdLst/>
            <a:ahLst/>
            <a:cxnLst/>
            <a:rect l="l" t="t" r="r" b="b"/>
            <a:pathLst>
              <a:path w="5617945" h="478566">
                <a:moveTo>
                  <a:pt x="0" y="0"/>
                </a:moveTo>
                <a:lnTo>
                  <a:pt x="5617945" y="0"/>
                </a:lnTo>
                <a:lnTo>
                  <a:pt x="5617945" y="478566"/>
                </a:lnTo>
                <a:lnTo>
                  <a:pt x="0" y="478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1605050" y="331729"/>
            <a:ext cx="278550" cy="231893"/>
          </a:xfrm>
          <a:custGeom>
            <a:avLst/>
            <a:gdLst/>
            <a:ahLst/>
            <a:cxnLst/>
            <a:rect l="l" t="t" r="r" b="b"/>
            <a:pathLst>
              <a:path w="417825" h="347839">
                <a:moveTo>
                  <a:pt x="0" y="0"/>
                </a:moveTo>
                <a:lnTo>
                  <a:pt x="417825" y="0"/>
                </a:lnTo>
                <a:lnTo>
                  <a:pt x="417825" y="347839"/>
                </a:lnTo>
                <a:lnTo>
                  <a:pt x="0" y="3478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5161184" y="2142007"/>
            <a:ext cx="376461" cy="376461"/>
          </a:xfrm>
          <a:custGeom>
            <a:avLst/>
            <a:gdLst/>
            <a:ahLst/>
            <a:cxnLst/>
            <a:rect l="l" t="t" r="r" b="b"/>
            <a:pathLst>
              <a:path w="564692" h="564692">
                <a:moveTo>
                  <a:pt x="0" y="0"/>
                </a:moveTo>
                <a:lnTo>
                  <a:pt x="564692" y="0"/>
                </a:lnTo>
                <a:lnTo>
                  <a:pt x="564692" y="564692"/>
                </a:lnTo>
                <a:lnTo>
                  <a:pt x="0" y="5646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5161184" y="3351350"/>
            <a:ext cx="376461" cy="376461"/>
          </a:xfrm>
          <a:custGeom>
            <a:avLst/>
            <a:gdLst/>
            <a:ahLst/>
            <a:cxnLst/>
            <a:rect l="l" t="t" r="r" b="b"/>
            <a:pathLst>
              <a:path w="564692" h="564692">
                <a:moveTo>
                  <a:pt x="0" y="0"/>
                </a:moveTo>
                <a:lnTo>
                  <a:pt x="564692" y="0"/>
                </a:lnTo>
                <a:lnTo>
                  <a:pt x="564692" y="564692"/>
                </a:lnTo>
                <a:lnTo>
                  <a:pt x="0" y="5646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TextBox 12"/>
          <p:cNvSpPr txBox="1"/>
          <p:nvPr/>
        </p:nvSpPr>
        <p:spPr>
          <a:xfrm>
            <a:off x="4903804" y="1133540"/>
            <a:ext cx="5480562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0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STATUS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07293" y="4498541"/>
            <a:ext cx="5631405" cy="82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Open Sans Bold Bold"/>
                <a:ea typeface="Open Sans Bold" panose="020B0806030504020204" pitchFamily="34" charset="0"/>
                <a:cs typeface="Open Sans Bold" panose="020B0806030504020204" pitchFamily="34" charset="0"/>
              </a:rPr>
              <a:t>Canadian researchers and innovators </a:t>
            </a:r>
            <a:r>
              <a:rPr lang="en-CA" sz="1600" b="1" dirty="0">
                <a:solidFill>
                  <a:srgbClr val="004AAD"/>
                </a:solidFill>
                <a:latin typeface="Open Sans Bold Bold"/>
                <a:ea typeface="Open Sans Bold" panose="020B0806030504020204" pitchFamily="34" charset="0"/>
                <a:cs typeface="Open Sans Bold" panose="020B0806030504020204" pitchFamily="34" charset="0"/>
              </a:rPr>
              <a:t>can participate as</a:t>
            </a: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Open Sans Bold Bold"/>
                <a:ea typeface="Open Sans Bold" panose="020B0806030504020204" pitchFamily="34" charset="0"/>
                <a:cs typeface="Open Sans Bold" panose="020B0806030504020204" pitchFamily="34" charset="0"/>
              </a:rPr>
              <a:t> associated members of consortia in Horizon Europe Pillar II calls.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Open Sans Bold Bold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707292" y="2104027"/>
            <a:ext cx="6427126" cy="82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b="1" dirty="0">
                <a:solidFill>
                  <a:srgbClr val="004AAD"/>
                </a:solidFill>
                <a:latin typeface="Open Sans Bold Bold"/>
                <a:ea typeface="Open Sans Bold" panose="020B0806030504020204" pitchFamily="34" charset="0"/>
                <a:cs typeface="Open Sans Bold" panose="020B0806030504020204" pitchFamily="34" charset="0"/>
              </a:rPr>
              <a:t>O</a:t>
            </a: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Open Sans Bold Bold"/>
                <a:ea typeface="Open Sans Bold" panose="020B0806030504020204" pitchFamily="34" charset="0"/>
                <a:cs typeface="Open Sans Bold" panose="020B0806030504020204" pitchFamily="34" charset="0"/>
              </a:rPr>
              <a:t>n July 3, 2024, the Government of Canada and the European Commission signed an agreement allowing Canada’s association to the Horizon Europe programme.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Open Sans Bold Bold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011D768-3ED2-0F80-1537-C0A4759A3A81}"/>
              </a:ext>
            </a:extLst>
          </p:cNvPr>
          <p:cNvSpPr/>
          <p:nvPr/>
        </p:nvSpPr>
        <p:spPr>
          <a:xfrm>
            <a:off x="5161184" y="4536520"/>
            <a:ext cx="376461" cy="376461"/>
          </a:xfrm>
          <a:custGeom>
            <a:avLst/>
            <a:gdLst/>
            <a:ahLst/>
            <a:cxnLst/>
            <a:rect l="l" t="t" r="r" b="b"/>
            <a:pathLst>
              <a:path w="564692" h="564692">
                <a:moveTo>
                  <a:pt x="0" y="0"/>
                </a:moveTo>
                <a:lnTo>
                  <a:pt x="564691" y="0"/>
                </a:lnTo>
                <a:lnTo>
                  <a:pt x="564691" y="564692"/>
                </a:lnTo>
                <a:lnTo>
                  <a:pt x="0" y="5646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10" name="Picture 9" descr="ISED banner with Canadian flag">
            <a:extLst>
              <a:ext uri="{FF2B5EF4-FFF2-40B4-BE49-F238E27FC236}">
                <a16:creationId xmlns:a16="http://schemas.microsoft.com/office/drawing/2014/main" id="{F71949DE-6C9A-AA8F-126E-6A6E16F79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598163"/>
            <a:ext cx="3169227" cy="259837"/>
          </a:xfrm>
          <a:prstGeom prst="rect">
            <a:avLst/>
          </a:prstGeom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E1F8C8C3-AAFF-7EC4-087C-F928500494B4}"/>
              </a:ext>
            </a:extLst>
          </p:cNvPr>
          <p:cNvSpPr txBox="1"/>
          <p:nvPr/>
        </p:nvSpPr>
        <p:spPr>
          <a:xfrm>
            <a:off x="5707292" y="5609356"/>
            <a:ext cx="5631405" cy="546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Open Sans Bold Bold"/>
                <a:ea typeface="Open Sans Bold" panose="020B0806030504020204" pitchFamily="34" charset="0"/>
                <a:cs typeface="Open Sans Bold" panose="020B0806030504020204" pitchFamily="34" charset="0"/>
              </a:rPr>
              <a:t>Canadian entities can also now participate in missions under Pillar 2 under associate country status.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Open Sans Bold Bold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EDCA0F0-037E-C944-2990-BC3E93CC2F4E}"/>
              </a:ext>
            </a:extLst>
          </p:cNvPr>
          <p:cNvSpPr/>
          <p:nvPr/>
        </p:nvSpPr>
        <p:spPr>
          <a:xfrm>
            <a:off x="5161184" y="5678666"/>
            <a:ext cx="376461" cy="376461"/>
          </a:xfrm>
          <a:custGeom>
            <a:avLst/>
            <a:gdLst/>
            <a:ahLst/>
            <a:cxnLst/>
            <a:rect l="l" t="t" r="r" b="b"/>
            <a:pathLst>
              <a:path w="564692" h="564692">
                <a:moveTo>
                  <a:pt x="0" y="0"/>
                </a:moveTo>
                <a:lnTo>
                  <a:pt x="564691" y="0"/>
                </a:lnTo>
                <a:lnTo>
                  <a:pt x="564691" y="564692"/>
                </a:lnTo>
                <a:lnTo>
                  <a:pt x="0" y="5646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E10E8C-AADB-57BF-0DB8-D565E6A38A4E}"/>
              </a:ext>
            </a:extLst>
          </p:cNvPr>
          <p:cNvSpPr txBox="1"/>
          <p:nvPr/>
        </p:nvSpPr>
        <p:spPr>
          <a:xfrm>
            <a:off x="5668267" y="3313596"/>
            <a:ext cx="6385970" cy="914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Open Sans Bold Bold"/>
                <a:ea typeface="Open Sans Bold" panose="020B0806030504020204" pitchFamily="34" charset="0"/>
                <a:cs typeface="Open Sans Bold" panose="020B0806030504020204" pitchFamily="34" charset="0"/>
              </a:rPr>
              <a:t>The Government of Canada will allocate 99.3 million euros (approximately 147 million Canadian dollars) over four years to fund Canada's association with Horizon Europe.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Open Sans Bold Bold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143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CF16535-3C13-244A-F13D-AA4F9B791511}"/>
              </a:ext>
            </a:extLst>
          </p:cNvPr>
          <p:cNvSpPr/>
          <p:nvPr/>
        </p:nvSpPr>
        <p:spPr>
          <a:xfrm>
            <a:off x="0" y="0"/>
            <a:ext cx="105664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CA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685800" y="2120215"/>
            <a:ext cx="939436" cy="120953"/>
          </a:xfrm>
          <a:custGeom>
            <a:avLst/>
            <a:gdLst/>
            <a:ahLst/>
            <a:cxnLst/>
            <a:rect l="l" t="t" r="r" b="b"/>
            <a:pathLst>
              <a:path w="1409154" h="181429">
                <a:moveTo>
                  <a:pt x="0" y="0"/>
                </a:moveTo>
                <a:lnTo>
                  <a:pt x="1409154" y="0"/>
                </a:lnTo>
                <a:lnTo>
                  <a:pt x="1409154" y="181428"/>
                </a:lnTo>
                <a:lnTo>
                  <a:pt x="0" y="181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5400000">
            <a:off x="7751454" y="927400"/>
            <a:ext cx="7509493" cy="5003200"/>
          </a:xfrm>
          <a:custGeom>
            <a:avLst/>
            <a:gdLst/>
            <a:ahLst/>
            <a:cxnLst/>
            <a:rect l="l" t="t" r="r" b="b"/>
            <a:pathLst>
              <a:path w="11264240" h="7504800">
                <a:moveTo>
                  <a:pt x="0" y="0"/>
                </a:moveTo>
                <a:lnTo>
                  <a:pt x="11264240" y="0"/>
                </a:lnTo>
                <a:lnTo>
                  <a:pt x="11264240" y="7504800"/>
                </a:lnTo>
                <a:lnTo>
                  <a:pt x="0" y="750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799551" y="1039084"/>
            <a:ext cx="3926893" cy="2065683"/>
          </a:xfrm>
          <a:custGeom>
            <a:avLst/>
            <a:gdLst/>
            <a:ahLst/>
            <a:cxnLst/>
            <a:rect l="l" t="t" r="r" b="b"/>
            <a:pathLst>
              <a:path w="5890340" h="3098524">
                <a:moveTo>
                  <a:pt x="0" y="0"/>
                </a:moveTo>
                <a:lnTo>
                  <a:pt x="5890340" y="0"/>
                </a:lnTo>
                <a:lnTo>
                  <a:pt x="5890340" y="3098524"/>
                </a:lnTo>
                <a:lnTo>
                  <a:pt x="0" y="3098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377" b="-12377"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799551" y="3558927"/>
            <a:ext cx="3926893" cy="2222236"/>
          </a:xfrm>
          <a:custGeom>
            <a:avLst/>
            <a:gdLst/>
            <a:ahLst/>
            <a:cxnLst/>
            <a:rect l="l" t="t" r="r" b="b"/>
            <a:pathLst>
              <a:path w="5890340" h="3333354">
                <a:moveTo>
                  <a:pt x="0" y="0"/>
                </a:moveTo>
                <a:lnTo>
                  <a:pt x="5890340" y="0"/>
                </a:lnTo>
                <a:lnTo>
                  <a:pt x="5890340" y="3333354"/>
                </a:lnTo>
                <a:lnTo>
                  <a:pt x="0" y="333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976" b="-8976"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20847" y="4622440"/>
            <a:ext cx="452332" cy="452332"/>
          </a:xfrm>
          <a:custGeom>
            <a:avLst/>
            <a:gdLst/>
            <a:ahLst/>
            <a:cxnLst/>
            <a:rect l="l" t="t" r="r" b="b"/>
            <a:pathLst>
              <a:path w="678498" h="678498">
                <a:moveTo>
                  <a:pt x="0" y="0"/>
                </a:moveTo>
                <a:lnTo>
                  <a:pt x="678499" y="0"/>
                </a:lnTo>
                <a:lnTo>
                  <a:pt x="678499" y="678498"/>
                </a:lnTo>
                <a:lnTo>
                  <a:pt x="0" y="678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423691" y="2578168"/>
            <a:ext cx="543721" cy="660055"/>
          </a:xfrm>
          <a:custGeom>
            <a:avLst/>
            <a:gdLst/>
            <a:ahLst/>
            <a:cxnLst/>
            <a:rect l="l" t="t" r="r" b="b"/>
            <a:pathLst>
              <a:path w="815581" h="990083">
                <a:moveTo>
                  <a:pt x="0" y="0"/>
                </a:moveTo>
                <a:lnTo>
                  <a:pt x="815581" y="0"/>
                </a:lnTo>
                <a:lnTo>
                  <a:pt x="815581" y="990083"/>
                </a:lnTo>
                <a:lnTo>
                  <a:pt x="0" y="9900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20848" y="2645119"/>
            <a:ext cx="535525" cy="526153"/>
          </a:xfrm>
          <a:custGeom>
            <a:avLst/>
            <a:gdLst/>
            <a:ahLst/>
            <a:cxnLst/>
            <a:rect l="l" t="t" r="r" b="b"/>
            <a:pathLst>
              <a:path w="803287" h="789229">
                <a:moveTo>
                  <a:pt x="0" y="0"/>
                </a:moveTo>
                <a:lnTo>
                  <a:pt x="803287" y="0"/>
                </a:lnTo>
                <a:lnTo>
                  <a:pt x="803287" y="789229"/>
                </a:lnTo>
                <a:lnTo>
                  <a:pt x="0" y="7892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01378" y="712293"/>
            <a:ext cx="67807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44"/>
              </a:lnSpc>
            </a:pPr>
            <a:r>
              <a:rPr lang="en-US" sz="3734" dirty="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THE BENEFITS OF HORIZON EUROPE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3234" y="2606189"/>
            <a:ext cx="2554061" cy="607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463"/>
              </a:lnSpc>
            </a:pPr>
            <a:r>
              <a:rPr lang="en-US" sz="1599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Encourages international collaboration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0848" y="3309518"/>
            <a:ext cx="3166447" cy="708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Participants can collaborate with experts to de-risk research and development of common problems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23691" y="3309518"/>
            <a:ext cx="3166447" cy="708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Examines questions that address global challenges with experts from different contexts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0848" y="5309132"/>
            <a:ext cx="3166447" cy="471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 broad programme whose area of focus is outlined in 2025-2027 Strategic Plan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92345" y="2607835"/>
            <a:ext cx="2386363" cy="607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463"/>
              </a:lnSpc>
            </a:pPr>
            <a:r>
              <a:rPr lang="en-US" sz="1599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Addressing complex problems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33234" y="4546600"/>
            <a:ext cx="2194553" cy="607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463"/>
              </a:lnSpc>
            </a:pPr>
            <a:r>
              <a:rPr lang="en-US" sz="1599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Covers a wide range of research areas</a:t>
            </a:r>
          </a:p>
        </p:txBody>
      </p:sp>
      <p:pic>
        <p:nvPicPr>
          <p:cNvPr id="20" name="Picture 19" descr="ISED banner with Canadian flag">
            <a:extLst>
              <a:ext uri="{FF2B5EF4-FFF2-40B4-BE49-F238E27FC236}">
                <a16:creationId xmlns:a16="http://schemas.microsoft.com/office/drawing/2014/main" id="{FEBA9A7C-0675-6578-24E4-037347CCBE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54" y="6591121"/>
            <a:ext cx="3169227" cy="2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6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71721" y="0"/>
            <a:ext cx="5220279" cy="3899921"/>
            <a:chOff x="0" y="0"/>
            <a:chExt cx="10440558" cy="779984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646" b="12646"/>
            <a:stretch>
              <a:fillRect/>
            </a:stretch>
          </p:blipFill>
          <p:spPr>
            <a:xfrm>
              <a:off x="0" y="0"/>
              <a:ext cx="10440558" cy="7799843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-1167045" y="-971302"/>
            <a:ext cx="2795445" cy="1977778"/>
          </a:xfrm>
          <a:custGeom>
            <a:avLst/>
            <a:gdLst/>
            <a:ahLst/>
            <a:cxnLst/>
            <a:rect l="l" t="t" r="r" b="b"/>
            <a:pathLst>
              <a:path w="4193168" h="2966667">
                <a:moveTo>
                  <a:pt x="0" y="0"/>
                </a:moveTo>
                <a:lnTo>
                  <a:pt x="4193169" y="0"/>
                </a:lnTo>
                <a:lnTo>
                  <a:pt x="4193169" y="2966667"/>
                </a:lnTo>
                <a:lnTo>
                  <a:pt x="0" y="2966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506200" y="5745231"/>
            <a:ext cx="1095185" cy="1271622"/>
          </a:xfrm>
          <a:custGeom>
            <a:avLst/>
            <a:gdLst/>
            <a:ahLst/>
            <a:cxnLst/>
            <a:rect l="l" t="t" r="r" b="b"/>
            <a:pathLst>
              <a:path w="1642777" h="1907433">
                <a:moveTo>
                  <a:pt x="0" y="0"/>
                </a:moveTo>
                <a:lnTo>
                  <a:pt x="1642777" y="0"/>
                </a:lnTo>
                <a:lnTo>
                  <a:pt x="1642777" y="1907433"/>
                </a:lnTo>
                <a:lnTo>
                  <a:pt x="0" y="19074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88516" y="3399599"/>
            <a:ext cx="435770" cy="393827"/>
          </a:xfrm>
          <a:custGeom>
            <a:avLst/>
            <a:gdLst/>
            <a:ahLst/>
            <a:cxnLst/>
            <a:rect l="l" t="t" r="r" b="b"/>
            <a:pathLst>
              <a:path w="653655" h="590740">
                <a:moveTo>
                  <a:pt x="0" y="0"/>
                </a:moveTo>
                <a:lnTo>
                  <a:pt x="653655" y="0"/>
                </a:lnTo>
                <a:lnTo>
                  <a:pt x="653655" y="590741"/>
                </a:lnTo>
                <a:lnTo>
                  <a:pt x="0" y="590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55238" y="4052379"/>
            <a:ext cx="502324" cy="486627"/>
          </a:xfrm>
          <a:custGeom>
            <a:avLst/>
            <a:gdLst/>
            <a:ahLst/>
            <a:cxnLst/>
            <a:rect l="l" t="t" r="r" b="b"/>
            <a:pathLst>
              <a:path w="753486" h="729940">
                <a:moveTo>
                  <a:pt x="0" y="0"/>
                </a:moveTo>
                <a:lnTo>
                  <a:pt x="753486" y="0"/>
                </a:lnTo>
                <a:lnTo>
                  <a:pt x="753486" y="729939"/>
                </a:lnTo>
                <a:lnTo>
                  <a:pt x="0" y="7299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4880181"/>
            <a:ext cx="471532" cy="471532"/>
          </a:xfrm>
          <a:custGeom>
            <a:avLst/>
            <a:gdLst/>
            <a:ahLst/>
            <a:cxnLst/>
            <a:rect l="l" t="t" r="r" b="b"/>
            <a:pathLst>
              <a:path w="707298" h="707298">
                <a:moveTo>
                  <a:pt x="0" y="0"/>
                </a:moveTo>
                <a:lnTo>
                  <a:pt x="707298" y="0"/>
                </a:lnTo>
                <a:lnTo>
                  <a:pt x="707298" y="707298"/>
                </a:lnTo>
                <a:lnTo>
                  <a:pt x="0" y="707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33514" y="5681429"/>
            <a:ext cx="490771" cy="490771"/>
          </a:xfrm>
          <a:custGeom>
            <a:avLst/>
            <a:gdLst/>
            <a:ahLst/>
            <a:cxnLst/>
            <a:rect l="l" t="t" r="r" b="b"/>
            <a:pathLst>
              <a:path w="736157" h="736157">
                <a:moveTo>
                  <a:pt x="0" y="0"/>
                </a:moveTo>
                <a:lnTo>
                  <a:pt x="736158" y="0"/>
                </a:lnTo>
                <a:lnTo>
                  <a:pt x="736158" y="736157"/>
                </a:lnTo>
                <a:lnTo>
                  <a:pt x="0" y="7361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958311" y="3297585"/>
            <a:ext cx="468317" cy="602337"/>
          </a:xfrm>
          <a:custGeom>
            <a:avLst/>
            <a:gdLst/>
            <a:ahLst/>
            <a:cxnLst/>
            <a:rect l="l" t="t" r="r" b="b"/>
            <a:pathLst>
              <a:path w="702476" h="903506">
                <a:moveTo>
                  <a:pt x="0" y="0"/>
                </a:moveTo>
                <a:lnTo>
                  <a:pt x="702476" y="0"/>
                </a:lnTo>
                <a:lnTo>
                  <a:pt x="702476" y="903505"/>
                </a:lnTo>
                <a:lnTo>
                  <a:pt x="0" y="9035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85800" y="1000125"/>
            <a:ext cx="5947373" cy="11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18"/>
              </a:lnSpc>
            </a:pPr>
            <a:r>
              <a:rPr lang="en-US" sz="3734">
                <a:solidFill>
                  <a:srgbClr val="FFDE59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2025 - 2027 STRATEGIC PLAN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3448" y="3470571"/>
            <a:ext cx="5349725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866"/>
              </a:lnSpc>
              <a:spcBef>
                <a:spcPct val="0"/>
              </a:spcBef>
            </a:pPr>
            <a:r>
              <a:rPr lang="en-US" sz="1333" spc="123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Climate Change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2269287"/>
            <a:ext cx="5947373" cy="54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These global challenges will be the basis for the upcoming 2025 and 2026-2027 work programmes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3448" y="4270293"/>
            <a:ext cx="5349725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866"/>
              </a:lnSpc>
              <a:spcBef>
                <a:spcPct val="0"/>
              </a:spcBef>
            </a:pPr>
            <a:r>
              <a:rPr lang="en-US" sz="1333" spc="123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Biodiversity Loss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3448" y="5125230"/>
            <a:ext cx="5349725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866"/>
              </a:lnSpc>
              <a:spcBef>
                <a:spcPct val="0"/>
              </a:spcBef>
            </a:pPr>
            <a:r>
              <a:rPr lang="en-US" sz="1333" spc="123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Pollution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3448" y="5865881"/>
            <a:ext cx="5349725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866"/>
              </a:lnSpc>
              <a:spcBef>
                <a:spcPct val="0"/>
              </a:spcBef>
            </a:pPr>
            <a:r>
              <a:rPr lang="en-US" sz="1333" spc="123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Digital Transformation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83751" y="3459609"/>
            <a:ext cx="5349725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866"/>
              </a:lnSpc>
              <a:spcBef>
                <a:spcPct val="0"/>
              </a:spcBef>
            </a:pPr>
            <a:r>
              <a:rPr lang="en-US" sz="1333" spc="123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Health Threats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83751" y="4312522"/>
            <a:ext cx="5349725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866"/>
              </a:lnSpc>
              <a:spcBef>
                <a:spcPct val="0"/>
              </a:spcBef>
            </a:pPr>
            <a:r>
              <a:rPr lang="en-US" sz="1333" spc="123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An Aging Population </a:t>
            </a: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BCA4E202-6138-F4E8-5A95-E03DA3A0B287}"/>
              </a:ext>
            </a:extLst>
          </p:cNvPr>
          <p:cNvSpPr/>
          <p:nvPr/>
        </p:nvSpPr>
        <p:spPr>
          <a:xfrm>
            <a:off x="3958310" y="4137811"/>
            <a:ext cx="413691" cy="486627"/>
          </a:xfrm>
          <a:custGeom>
            <a:avLst/>
            <a:gdLst/>
            <a:ahLst/>
            <a:cxnLst/>
            <a:rect l="l" t="t" r="r" b="b"/>
            <a:pathLst>
              <a:path w="559199" h="837751">
                <a:moveTo>
                  <a:pt x="0" y="0"/>
                </a:moveTo>
                <a:lnTo>
                  <a:pt x="559199" y="0"/>
                </a:lnTo>
                <a:lnTo>
                  <a:pt x="559199" y="837751"/>
                </a:lnTo>
                <a:lnTo>
                  <a:pt x="0" y="8377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pic>
        <p:nvPicPr>
          <p:cNvPr id="21" name="Picture 20" descr="ISED banner with Canadian flag">
            <a:extLst>
              <a:ext uri="{FF2B5EF4-FFF2-40B4-BE49-F238E27FC236}">
                <a16:creationId xmlns:a16="http://schemas.microsoft.com/office/drawing/2014/main" id="{663E81DF-6FD7-AEC4-02AC-DD14DA7CB4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554" y="6591121"/>
            <a:ext cx="3169227" cy="2598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71721" y="0"/>
            <a:ext cx="5220279" cy="3899921"/>
            <a:chOff x="0" y="0"/>
            <a:chExt cx="10440558" cy="779984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7166" r="7166"/>
            <a:stretch>
              <a:fillRect/>
            </a:stretch>
          </p:blipFill>
          <p:spPr>
            <a:xfrm>
              <a:off x="0" y="0"/>
              <a:ext cx="10440558" cy="779984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73721" y="4326467"/>
            <a:ext cx="1918279" cy="1845733"/>
            <a:chOff x="0" y="0"/>
            <a:chExt cx="3836558" cy="369146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5356" r="15356"/>
            <a:stretch>
              <a:fillRect/>
            </a:stretch>
          </p:blipFill>
          <p:spPr>
            <a:xfrm>
              <a:off x="0" y="0"/>
              <a:ext cx="3836558" cy="3691467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1506200" y="5745231"/>
            <a:ext cx="1095185" cy="1271622"/>
          </a:xfrm>
          <a:custGeom>
            <a:avLst/>
            <a:gdLst/>
            <a:ahLst/>
            <a:cxnLst/>
            <a:rect l="l" t="t" r="r" b="b"/>
            <a:pathLst>
              <a:path w="1642777" h="1907433">
                <a:moveTo>
                  <a:pt x="0" y="0"/>
                </a:moveTo>
                <a:lnTo>
                  <a:pt x="1642777" y="0"/>
                </a:lnTo>
                <a:lnTo>
                  <a:pt x="1642777" y="1907433"/>
                </a:lnTo>
                <a:lnTo>
                  <a:pt x="0" y="19074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9768" y="513118"/>
            <a:ext cx="594737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CLUSTER 5: CLIMATE ENERGY AND MOBILITY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9768" y="1683645"/>
            <a:ext cx="6164058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budget from 2021-2027: €15.1 billion (28.2% of the total budget for Pillar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51A02A-E7E5-9AB1-2ACB-10C830239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598163"/>
            <a:ext cx="3169227" cy="2598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681CDE-4C38-6B9C-A355-CDABB5C3962E}"/>
              </a:ext>
            </a:extLst>
          </p:cNvPr>
          <p:cNvSpPr txBox="1"/>
          <p:nvPr/>
        </p:nvSpPr>
        <p:spPr>
          <a:xfrm>
            <a:off x="11552" y="2617834"/>
            <a:ext cx="69601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1283" marR="0" lvl="1" algn="l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This cluster aims to fight climate change by better understanding its causes, evolution, risks, impacts and opportunities.</a:t>
            </a:r>
          </a:p>
          <a:p>
            <a:pPr marL="151283" marR="0" lvl="1" algn="l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CA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51283" marR="0" lvl="1" algn="l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</a:rPr>
              <a:t>10.8% of New Zealand’s environmental science publications have been co-authored with Canadian researchers.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25052" y="2317647"/>
            <a:ext cx="2805400" cy="2805400"/>
          </a:xfrm>
          <a:custGeom>
            <a:avLst/>
            <a:gdLst/>
            <a:ahLst/>
            <a:cxnLst/>
            <a:rect l="l" t="t" r="r" b="b"/>
            <a:pathLst>
              <a:path w="4208100" h="4208100">
                <a:moveTo>
                  <a:pt x="0" y="0"/>
                </a:moveTo>
                <a:lnTo>
                  <a:pt x="4208100" y="0"/>
                </a:lnTo>
                <a:lnTo>
                  <a:pt x="4208100" y="4208100"/>
                </a:lnTo>
                <a:lnTo>
                  <a:pt x="0" y="420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4706426" y="-807979"/>
            <a:ext cx="1651397" cy="2235393"/>
          </a:xfrm>
          <a:custGeom>
            <a:avLst/>
            <a:gdLst/>
            <a:ahLst/>
            <a:cxnLst/>
            <a:rect l="l" t="t" r="r" b="b"/>
            <a:pathLst>
              <a:path w="2477095" h="3353089">
                <a:moveTo>
                  <a:pt x="0" y="0"/>
                </a:moveTo>
                <a:lnTo>
                  <a:pt x="2477095" y="0"/>
                </a:lnTo>
                <a:lnTo>
                  <a:pt x="2477095" y="3353089"/>
                </a:lnTo>
                <a:lnTo>
                  <a:pt x="0" y="3353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725301" y="671102"/>
            <a:ext cx="4587983" cy="3978759"/>
          </a:xfrm>
          <a:custGeom>
            <a:avLst/>
            <a:gdLst/>
            <a:ahLst/>
            <a:cxnLst/>
            <a:rect l="l" t="t" r="r" b="b"/>
            <a:pathLst>
              <a:path w="6881975" h="5968139">
                <a:moveTo>
                  <a:pt x="0" y="0"/>
                </a:moveTo>
                <a:lnTo>
                  <a:pt x="6881975" y="0"/>
                </a:lnTo>
                <a:lnTo>
                  <a:pt x="6881975" y="5968139"/>
                </a:lnTo>
                <a:lnTo>
                  <a:pt x="0" y="59681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081" r="-15081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6550184" y="126763"/>
            <a:ext cx="491443" cy="353839"/>
          </a:xfrm>
          <a:custGeom>
            <a:avLst/>
            <a:gdLst/>
            <a:ahLst/>
            <a:cxnLst/>
            <a:rect l="l" t="t" r="r" b="b"/>
            <a:pathLst>
              <a:path w="737164" h="530758">
                <a:moveTo>
                  <a:pt x="0" y="0"/>
                </a:moveTo>
                <a:lnTo>
                  <a:pt x="737164" y="0"/>
                </a:lnTo>
                <a:lnTo>
                  <a:pt x="737164" y="530758"/>
                </a:lnTo>
                <a:lnTo>
                  <a:pt x="0" y="5307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6583284" y="4385146"/>
            <a:ext cx="432757" cy="453148"/>
          </a:xfrm>
          <a:custGeom>
            <a:avLst/>
            <a:gdLst/>
            <a:ahLst/>
            <a:cxnLst/>
            <a:rect l="l" t="t" r="r" b="b"/>
            <a:pathLst>
              <a:path w="649135" h="679722">
                <a:moveTo>
                  <a:pt x="0" y="0"/>
                </a:moveTo>
                <a:lnTo>
                  <a:pt x="649134" y="0"/>
                </a:lnTo>
                <a:lnTo>
                  <a:pt x="649134" y="679722"/>
                </a:lnTo>
                <a:lnTo>
                  <a:pt x="0" y="6797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6633104" y="3290736"/>
            <a:ext cx="437395" cy="433021"/>
          </a:xfrm>
          <a:custGeom>
            <a:avLst/>
            <a:gdLst/>
            <a:ahLst/>
            <a:cxnLst/>
            <a:rect l="l" t="t" r="r" b="b"/>
            <a:pathLst>
              <a:path w="656092" h="649532">
                <a:moveTo>
                  <a:pt x="0" y="0"/>
                </a:moveTo>
                <a:lnTo>
                  <a:pt x="656092" y="0"/>
                </a:lnTo>
                <a:lnTo>
                  <a:pt x="656092" y="649532"/>
                </a:lnTo>
                <a:lnTo>
                  <a:pt x="0" y="6495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6546251" y="2151735"/>
            <a:ext cx="325603" cy="488709"/>
          </a:xfrm>
          <a:custGeom>
            <a:avLst/>
            <a:gdLst/>
            <a:ahLst/>
            <a:cxnLst/>
            <a:rect l="l" t="t" r="r" b="b"/>
            <a:pathLst>
              <a:path w="488404" h="733064">
                <a:moveTo>
                  <a:pt x="0" y="0"/>
                </a:moveTo>
                <a:lnTo>
                  <a:pt x="488404" y="0"/>
                </a:lnTo>
                <a:lnTo>
                  <a:pt x="488404" y="733064"/>
                </a:lnTo>
                <a:lnTo>
                  <a:pt x="0" y="7330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6558252" y="849645"/>
            <a:ext cx="475306" cy="485625"/>
          </a:xfrm>
          <a:custGeom>
            <a:avLst/>
            <a:gdLst/>
            <a:ahLst/>
            <a:cxnLst/>
            <a:rect l="l" t="t" r="r" b="b"/>
            <a:pathLst>
              <a:path w="712959" h="728438">
                <a:moveTo>
                  <a:pt x="0" y="0"/>
                </a:moveTo>
                <a:lnTo>
                  <a:pt x="712959" y="0"/>
                </a:lnTo>
                <a:lnTo>
                  <a:pt x="712959" y="728438"/>
                </a:lnTo>
                <a:lnTo>
                  <a:pt x="0" y="7284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6577208" y="5501594"/>
            <a:ext cx="362213" cy="348177"/>
          </a:xfrm>
          <a:custGeom>
            <a:avLst/>
            <a:gdLst/>
            <a:ahLst/>
            <a:cxnLst/>
            <a:rect l="l" t="t" r="r" b="b"/>
            <a:pathLst>
              <a:path w="543319" h="522265">
                <a:moveTo>
                  <a:pt x="0" y="0"/>
                </a:moveTo>
                <a:lnTo>
                  <a:pt x="543319" y="0"/>
                </a:lnTo>
                <a:lnTo>
                  <a:pt x="543319" y="522265"/>
                </a:lnTo>
                <a:lnTo>
                  <a:pt x="0" y="5222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TextBox 11"/>
          <p:cNvSpPr txBox="1"/>
          <p:nvPr/>
        </p:nvSpPr>
        <p:spPr>
          <a:xfrm>
            <a:off x="685801" y="4840361"/>
            <a:ext cx="3862903" cy="556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5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APPLY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11247" y="99432"/>
            <a:ext cx="2940253" cy="27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a suitable call for proposal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60402" y="3351942"/>
            <a:ext cx="3302719" cy="27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Register your organization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11247" y="1001781"/>
            <a:ext cx="3182639" cy="27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 for a partner (if required)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53064" y="4456061"/>
            <a:ext cx="3140822" cy="27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Submit your proposal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13296" y="516008"/>
            <a:ext cx="4211555" cy="1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Applicants look for a call that aligns with their work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60402" y="3811748"/>
            <a:ext cx="4672888" cy="39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organization will need a 9-digit Participant Identification Code (PIC) as a unique identifier of your organization.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32156" y="1439532"/>
            <a:ext cx="4394953" cy="602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required, applicants can search for partners either though the funding and tenders website or by contacting a National Contact Point (NCP) for that cluster.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60402" y="4869357"/>
            <a:ext cx="4819248" cy="39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Together with your consortium partners, complete the proposal requirements and submit them electronically.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5300" y="5587295"/>
            <a:ext cx="4587984" cy="1055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0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project proposals must be submitted through the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9" tooltip="https://ec.europa.eu/info/funding-tenders/opportunities/portal/screen/opportunities/topic-search"/>
              </a:rPr>
              <a:t>Funding &amp; Tenders Portal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Additional information can be found on the Canadian Horizon Europe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0" tooltip="https://ised-isde.canada.ca/site/ised/en/horizon-europe"/>
              </a:rPr>
              <a:t>website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609630" rtl="0" eaLnBrk="1" fontAlgn="auto" latinLnBrk="0" hangingPunct="1">
              <a:lnSpc>
                <a:spcPts val="20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uce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160402" y="5526718"/>
            <a:ext cx="3485814" cy="247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0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up on your proposal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32156" y="2273197"/>
            <a:ext cx="3464905" cy="27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 an EU login account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60402" y="2691138"/>
            <a:ext cx="4672888" cy="39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access the Portal applicants must </a:t>
            </a:r>
            <a:r>
              <a:rPr kumimoji="0" lang="en-US" sz="1133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1" tooltip="https://webgate.ec.europa.eu/cas/eim/external/register.cgi"/>
              </a:rPr>
              <a:t>register and get their account</a:t>
            </a: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This will allow applicants to participate in a call for proposals or tenders.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132156" y="5945021"/>
            <a:ext cx="4672888" cy="602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evaluation committee with independent experts reviews the proposals. Following the evaluation, applicants receive a letter informing them about the outcome of their proposal.</a:t>
            </a:r>
          </a:p>
        </p:txBody>
      </p:sp>
      <p:pic>
        <p:nvPicPr>
          <p:cNvPr id="25" name="Picture 24" descr="ISED banner with Canadian flag">
            <a:extLst>
              <a:ext uri="{FF2B5EF4-FFF2-40B4-BE49-F238E27FC236}">
                <a16:creationId xmlns:a16="http://schemas.microsoft.com/office/drawing/2014/main" id="{7F995E1B-C175-ACF2-3AC3-66A74206B1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554" y="6591121"/>
            <a:ext cx="3169227" cy="2598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3458351"/>
            <a:ext cx="5102663" cy="3399649"/>
          </a:xfrm>
          <a:custGeom>
            <a:avLst/>
            <a:gdLst/>
            <a:ahLst/>
            <a:cxnLst/>
            <a:rect l="l" t="t" r="r" b="b"/>
            <a:pathLst>
              <a:path w="7653995" h="5099474">
                <a:moveTo>
                  <a:pt x="0" y="0"/>
                </a:moveTo>
                <a:lnTo>
                  <a:pt x="7653995" y="0"/>
                </a:lnTo>
                <a:lnTo>
                  <a:pt x="7653995" y="5099474"/>
                </a:lnTo>
                <a:lnTo>
                  <a:pt x="0" y="5099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53" r="-9753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-5400000">
            <a:off x="10746346" y="1646719"/>
            <a:ext cx="1445654" cy="1445654"/>
          </a:xfrm>
          <a:custGeom>
            <a:avLst/>
            <a:gdLst/>
            <a:ahLst/>
            <a:cxnLst/>
            <a:rect l="l" t="t" r="r" b="b"/>
            <a:pathLst>
              <a:path w="2168481" h="2168481">
                <a:moveTo>
                  <a:pt x="0" y="0"/>
                </a:moveTo>
                <a:lnTo>
                  <a:pt x="2168481" y="0"/>
                </a:lnTo>
                <a:lnTo>
                  <a:pt x="2168481" y="2168480"/>
                </a:lnTo>
                <a:lnTo>
                  <a:pt x="0" y="2168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6145042" y="-893267"/>
            <a:ext cx="6046958" cy="3567705"/>
          </a:xfrm>
          <a:custGeom>
            <a:avLst/>
            <a:gdLst/>
            <a:ahLst/>
            <a:cxnLst/>
            <a:rect l="l" t="t" r="r" b="b"/>
            <a:pathLst>
              <a:path w="9070437" h="5351558">
                <a:moveTo>
                  <a:pt x="0" y="0"/>
                </a:moveTo>
                <a:lnTo>
                  <a:pt x="9070437" y="0"/>
                </a:lnTo>
                <a:lnTo>
                  <a:pt x="9070437" y="5351557"/>
                </a:lnTo>
                <a:lnTo>
                  <a:pt x="0" y="53515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4406856" y="2498478"/>
            <a:ext cx="1708572" cy="1708572"/>
          </a:xfrm>
          <a:custGeom>
            <a:avLst/>
            <a:gdLst/>
            <a:ahLst/>
            <a:cxnLst/>
            <a:rect l="l" t="t" r="r" b="b"/>
            <a:pathLst>
              <a:path w="2562858" h="2562858">
                <a:moveTo>
                  <a:pt x="0" y="0"/>
                </a:moveTo>
                <a:lnTo>
                  <a:pt x="2562858" y="0"/>
                </a:lnTo>
                <a:lnTo>
                  <a:pt x="2562858" y="2562858"/>
                </a:lnTo>
                <a:lnTo>
                  <a:pt x="0" y="2562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4648744" y="2744194"/>
            <a:ext cx="1224797" cy="1217142"/>
          </a:xfrm>
          <a:custGeom>
            <a:avLst/>
            <a:gdLst/>
            <a:ahLst/>
            <a:cxnLst/>
            <a:rect l="l" t="t" r="r" b="b"/>
            <a:pathLst>
              <a:path w="1837196" h="1825713">
                <a:moveTo>
                  <a:pt x="0" y="0"/>
                </a:moveTo>
                <a:lnTo>
                  <a:pt x="1837196" y="0"/>
                </a:lnTo>
                <a:lnTo>
                  <a:pt x="1837196" y="1825713"/>
                </a:lnTo>
                <a:lnTo>
                  <a:pt x="0" y="18257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9604083" y="358469"/>
            <a:ext cx="1902117" cy="1712384"/>
          </a:xfrm>
          <a:custGeom>
            <a:avLst/>
            <a:gdLst/>
            <a:ahLst/>
            <a:cxnLst/>
            <a:rect l="l" t="t" r="r" b="b"/>
            <a:pathLst>
              <a:path w="2853176" h="2568576">
                <a:moveTo>
                  <a:pt x="0" y="0"/>
                </a:moveTo>
                <a:lnTo>
                  <a:pt x="2853176" y="0"/>
                </a:lnTo>
                <a:lnTo>
                  <a:pt x="2853176" y="2568576"/>
                </a:lnTo>
                <a:lnTo>
                  <a:pt x="0" y="2568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0807" r="-20807" b="-4804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6650335" y="358469"/>
            <a:ext cx="1795458" cy="1712384"/>
          </a:xfrm>
          <a:custGeom>
            <a:avLst/>
            <a:gdLst/>
            <a:ahLst/>
            <a:cxnLst/>
            <a:rect l="l" t="t" r="r" b="b"/>
            <a:pathLst>
              <a:path w="2693187" h="2568576">
                <a:moveTo>
                  <a:pt x="0" y="0"/>
                </a:moveTo>
                <a:lnTo>
                  <a:pt x="2693187" y="0"/>
                </a:lnTo>
                <a:lnTo>
                  <a:pt x="2693187" y="2568576"/>
                </a:lnTo>
                <a:lnTo>
                  <a:pt x="0" y="2568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1440" r="-21440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4920586" y="3012208"/>
            <a:ext cx="681113" cy="681113"/>
          </a:xfrm>
          <a:custGeom>
            <a:avLst/>
            <a:gdLst/>
            <a:ahLst/>
            <a:cxnLst/>
            <a:rect l="l" t="t" r="r" b="b"/>
            <a:pathLst>
              <a:path w="1021670" h="1021670">
                <a:moveTo>
                  <a:pt x="0" y="0"/>
                </a:moveTo>
                <a:lnTo>
                  <a:pt x="1021670" y="0"/>
                </a:lnTo>
                <a:lnTo>
                  <a:pt x="1021670" y="1021670"/>
                </a:lnTo>
                <a:lnTo>
                  <a:pt x="0" y="10216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 rot="5400000">
            <a:off x="-1132514" y="-1132514"/>
            <a:ext cx="1818314" cy="1818314"/>
          </a:xfrm>
          <a:custGeom>
            <a:avLst/>
            <a:gdLst/>
            <a:ahLst/>
            <a:cxnLst/>
            <a:rect l="l" t="t" r="r" b="b"/>
            <a:pathLst>
              <a:path w="2727471" h="2727471">
                <a:moveTo>
                  <a:pt x="0" y="0"/>
                </a:moveTo>
                <a:lnTo>
                  <a:pt x="2727471" y="0"/>
                </a:lnTo>
                <a:lnTo>
                  <a:pt x="2727471" y="2727471"/>
                </a:lnTo>
                <a:lnTo>
                  <a:pt x="0" y="27274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 rot="-5400000">
            <a:off x="11628379" y="6271050"/>
            <a:ext cx="231893" cy="278550"/>
          </a:xfrm>
          <a:custGeom>
            <a:avLst/>
            <a:gdLst/>
            <a:ahLst/>
            <a:cxnLst/>
            <a:rect l="l" t="t" r="r" b="b"/>
            <a:pathLst>
              <a:path w="347839" h="417825">
                <a:moveTo>
                  <a:pt x="0" y="0"/>
                </a:moveTo>
                <a:lnTo>
                  <a:pt x="347839" y="0"/>
                </a:lnTo>
                <a:lnTo>
                  <a:pt x="347839" y="417825"/>
                </a:lnTo>
                <a:lnTo>
                  <a:pt x="0" y="4178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5924792" y="4128610"/>
            <a:ext cx="381272" cy="401339"/>
          </a:xfrm>
          <a:custGeom>
            <a:avLst/>
            <a:gdLst/>
            <a:ahLst/>
            <a:cxnLst/>
            <a:rect l="l" t="t" r="r" b="b"/>
            <a:pathLst>
              <a:path w="571908" h="602009">
                <a:moveTo>
                  <a:pt x="0" y="0"/>
                </a:moveTo>
                <a:lnTo>
                  <a:pt x="571908" y="0"/>
                </a:lnTo>
                <a:lnTo>
                  <a:pt x="571908" y="602009"/>
                </a:lnTo>
                <a:lnTo>
                  <a:pt x="0" y="6020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TextBox 13"/>
          <p:cNvSpPr txBox="1"/>
          <p:nvPr/>
        </p:nvSpPr>
        <p:spPr>
          <a:xfrm>
            <a:off x="463583" y="739324"/>
            <a:ext cx="4639080" cy="247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58"/>
              </a:lnSpc>
            </a:pPr>
            <a:r>
              <a:rPr lang="en-US" sz="4015" b="1" dirty="0">
                <a:solidFill>
                  <a:srgbClr val="000000"/>
                </a:solidFill>
                <a:latin typeface="Open Sans Bold Bold"/>
              </a:rPr>
              <a:t>FINDING PARTNERS AND COLLABORATORS</a:t>
            </a:r>
          </a:p>
          <a:p>
            <a:pPr defTabSz="609630">
              <a:lnSpc>
                <a:spcPts val="4858"/>
              </a:lnSpc>
            </a:pPr>
            <a:endParaRPr lang="en-US" sz="4015" dirty="0">
              <a:solidFill>
                <a:srgbClr val="000000"/>
              </a:solidFill>
              <a:latin typeface="Open Sans Bold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385366" y="3130354"/>
            <a:ext cx="5664467" cy="779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53"/>
              </a:lnSpc>
            </a:pPr>
            <a:r>
              <a:rPr lang="en-US" sz="1333" dirty="0">
                <a:solidFill>
                  <a:srgbClr val="000000"/>
                </a:solidFill>
                <a:latin typeface="Open Sauce"/>
              </a:rPr>
              <a:t>If a Horizon Europe funding opportunity is open to collaborations, the Funding and Tenders </a:t>
            </a:r>
            <a:r>
              <a:rPr lang="en-US" sz="1333" u="sng" dirty="0">
                <a:solidFill>
                  <a:srgbClr val="000000"/>
                </a:solidFill>
                <a:latin typeface="Open Sauce"/>
                <a:hlinkClick r:id="rId21" tooltip="https://ec.europa.eu/info/funding-tenders/opportunities/portal/screen/opportunities/topic-search;callCode=null;freeTextSearchKeyword=;matchWholeText=true;typeCodes=0,1,2;statusCodes=31094501,31094502,31094503;programmePeriod=null;programCcm2Id=43108390;programDivisionCode=null;focusAreaCode=null;geographicalZonesCode=null;programmeDivisionProspect=null;startDateLte=null;startDateGte=null;crossCuttingPriorityCode=null;cpvCode=null;performanceOfDelivery=null;sortQuery=sortStatus;orderBy=asc;onlyTenders=false;topicListKey=topicSearchTablePageState?programmePeriod=2021%20-%202027&amp;frameworkProgramme=43108390"/>
              </a:rPr>
              <a:t>website</a:t>
            </a:r>
            <a:r>
              <a:rPr lang="en-US" sz="1333" dirty="0">
                <a:solidFill>
                  <a:srgbClr val="000000"/>
                </a:solidFill>
                <a:latin typeface="Open Sauce"/>
              </a:rPr>
              <a:t> will include a list of organizations that have expressed an interest in collaborating.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69193" y="2826976"/>
            <a:ext cx="4674628" cy="540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240"/>
              </a:lnSpc>
            </a:pPr>
            <a:r>
              <a:rPr lang="en-US" sz="1600" b="1" dirty="0">
                <a:solidFill>
                  <a:srgbClr val="000000"/>
                </a:solidFill>
                <a:latin typeface="Open Sauce Bold"/>
              </a:rPr>
              <a:t>Checking individual funding opportunities</a:t>
            </a:r>
          </a:p>
          <a:p>
            <a:pPr defTabSz="609630">
              <a:lnSpc>
                <a:spcPts val="2240"/>
              </a:lnSpc>
              <a:spcBef>
                <a:spcPct val="0"/>
              </a:spcBef>
            </a:pPr>
            <a:endParaRPr lang="en-US" sz="1600" b="1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47534" y="4113736"/>
            <a:ext cx="4873137" cy="540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240"/>
              </a:lnSpc>
            </a:pPr>
            <a:r>
              <a:rPr lang="en-US" sz="1600" b="1" dirty="0">
                <a:solidFill>
                  <a:srgbClr val="000000"/>
                </a:solidFill>
                <a:latin typeface="Open Sauce Bold"/>
              </a:rPr>
              <a:t>Using the partner search tool to find partners</a:t>
            </a:r>
          </a:p>
          <a:p>
            <a:pPr defTabSz="609630">
              <a:lnSpc>
                <a:spcPts val="2240"/>
              </a:lnSpc>
              <a:spcBef>
                <a:spcPct val="0"/>
              </a:spcBef>
            </a:pPr>
            <a:endParaRPr lang="en-US" sz="1600" b="1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320902" y="5399474"/>
            <a:ext cx="5728932" cy="25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240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uce Bold"/>
              </a:rPr>
              <a:t>Using CORDIS to find partners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69193" y="4485499"/>
            <a:ext cx="5680640" cy="779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53"/>
              </a:lnSpc>
            </a:pPr>
            <a:r>
              <a:rPr lang="en-US" sz="1333" dirty="0">
                <a:solidFill>
                  <a:srgbClr val="000000"/>
                </a:solidFill>
                <a:latin typeface="Open Sauce"/>
              </a:rPr>
              <a:t>The “how to participate” tab on the Funding and Tenders </a:t>
            </a:r>
            <a:r>
              <a:rPr lang="en-US" sz="1333" u="sng" dirty="0">
                <a:solidFill>
                  <a:srgbClr val="000000"/>
                </a:solidFill>
                <a:latin typeface="Open Sauce"/>
                <a:hlinkClick r:id="rId22" tooltip="https://ec.europa.eu/info/funding-tenders/opportunities/portal/screen/how-to-participate/partner-search"/>
              </a:rPr>
              <a:t>website</a:t>
            </a:r>
            <a:r>
              <a:rPr lang="en-US" sz="1333" dirty="0">
                <a:solidFill>
                  <a:srgbClr val="000000"/>
                </a:solidFill>
                <a:latin typeface="Open Sauce"/>
              </a:rPr>
              <a:t> lists all organizations that have expressed an interest in collaborating on a Horizon Europe funding opportunity.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69193" y="5766012"/>
            <a:ext cx="5680640" cy="779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53"/>
              </a:lnSpc>
            </a:pPr>
            <a:r>
              <a:rPr lang="en-US" sz="1333" u="sng" dirty="0">
                <a:solidFill>
                  <a:srgbClr val="000000"/>
                </a:solidFill>
                <a:latin typeface="Open Sauce"/>
                <a:hlinkClick r:id="rId23" tooltip="https://cordis.europa.eu"/>
              </a:rPr>
              <a:t>CORDIS </a:t>
            </a:r>
            <a:r>
              <a:rPr lang="en-US" sz="1333" dirty="0">
                <a:solidFill>
                  <a:srgbClr val="000000"/>
                </a:solidFill>
                <a:latin typeface="Open Sauce"/>
              </a:rPr>
              <a:t>is a website where you can access comprehensive information about EU Research &amp; Development projects. Using this tool, you can find organizations that have worked on Horizon Europe projects in the past</a:t>
            </a:r>
          </a:p>
        </p:txBody>
      </p:sp>
      <p:sp>
        <p:nvSpPr>
          <p:cNvPr id="20" name="Freeform 20"/>
          <p:cNvSpPr/>
          <p:nvPr/>
        </p:nvSpPr>
        <p:spPr>
          <a:xfrm>
            <a:off x="5905364" y="2858727"/>
            <a:ext cx="381272" cy="401339"/>
          </a:xfrm>
          <a:custGeom>
            <a:avLst/>
            <a:gdLst/>
            <a:ahLst/>
            <a:cxnLst/>
            <a:rect l="l" t="t" r="r" b="b"/>
            <a:pathLst>
              <a:path w="571908" h="602009">
                <a:moveTo>
                  <a:pt x="0" y="0"/>
                </a:moveTo>
                <a:lnTo>
                  <a:pt x="571908" y="0"/>
                </a:lnTo>
                <a:lnTo>
                  <a:pt x="571908" y="602008"/>
                </a:lnTo>
                <a:lnTo>
                  <a:pt x="0" y="6020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1" name="Freeform 21"/>
          <p:cNvSpPr/>
          <p:nvPr/>
        </p:nvSpPr>
        <p:spPr>
          <a:xfrm>
            <a:off x="5905364" y="5349936"/>
            <a:ext cx="381272" cy="401339"/>
          </a:xfrm>
          <a:custGeom>
            <a:avLst/>
            <a:gdLst/>
            <a:ahLst/>
            <a:cxnLst/>
            <a:rect l="l" t="t" r="r" b="b"/>
            <a:pathLst>
              <a:path w="571908" h="602009">
                <a:moveTo>
                  <a:pt x="0" y="0"/>
                </a:moveTo>
                <a:lnTo>
                  <a:pt x="571908" y="0"/>
                </a:lnTo>
                <a:lnTo>
                  <a:pt x="571908" y="602009"/>
                </a:lnTo>
                <a:lnTo>
                  <a:pt x="0" y="6020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22" name="Picture 21" descr="ISED banner with Canadian flag">
            <a:extLst>
              <a:ext uri="{FF2B5EF4-FFF2-40B4-BE49-F238E27FC236}">
                <a16:creationId xmlns:a16="http://schemas.microsoft.com/office/drawing/2014/main" id="{2088D4F6-12E7-FE7D-0A0C-B76A1E80B5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554" y="6591121"/>
            <a:ext cx="3169227" cy="2598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855" y="5710861"/>
            <a:ext cx="12192000" cy="4130040"/>
          </a:xfrm>
          <a:custGeom>
            <a:avLst/>
            <a:gdLst/>
            <a:ahLst/>
            <a:cxnLst/>
            <a:rect l="l" t="t" r="r" b="b"/>
            <a:pathLst>
              <a:path w="18288000" h="6195060">
                <a:moveTo>
                  <a:pt x="0" y="0"/>
                </a:moveTo>
                <a:lnTo>
                  <a:pt x="18288000" y="0"/>
                </a:lnTo>
                <a:lnTo>
                  <a:pt x="18288000" y="6195060"/>
                </a:lnTo>
                <a:lnTo>
                  <a:pt x="0" y="6195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685800" y="3236975"/>
            <a:ext cx="10820400" cy="2935225"/>
            <a:chOff x="0" y="0"/>
            <a:chExt cx="21640800" cy="587045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 t="21669" b="21669"/>
            <a:stretch>
              <a:fillRect/>
            </a:stretch>
          </p:blipFill>
          <p:spPr>
            <a:xfrm>
              <a:off x="0" y="0"/>
              <a:ext cx="21640800" cy="5870451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2298413" y="-1371600"/>
            <a:ext cx="4125113" cy="2743200"/>
          </a:xfrm>
          <a:custGeom>
            <a:avLst/>
            <a:gdLst/>
            <a:ahLst/>
            <a:cxnLst/>
            <a:rect l="l" t="t" r="r" b="b"/>
            <a:pathLst>
              <a:path w="6187669" h="4114800">
                <a:moveTo>
                  <a:pt x="0" y="0"/>
                </a:moveTo>
                <a:lnTo>
                  <a:pt x="6187669" y="0"/>
                </a:lnTo>
                <a:lnTo>
                  <a:pt x="6187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762000" y="852738"/>
            <a:ext cx="3953874" cy="1078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CONTACT POINTS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32400" y="685800"/>
            <a:ext cx="6368473" cy="2244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Contact Points (NCPs) are the main structure to provide guidance, practical information and assistance on participation in Horizon Europe. </a:t>
            </a:r>
          </a:p>
          <a:p>
            <a:pPr marL="0" marR="0" lvl="0" indent="0" algn="l" defTabSz="609630" rtl="0" eaLnBrk="1" fontAlgn="auto" latinLnBrk="0" hangingPunct="1">
              <a:lnSpc>
                <a:spcPts val="24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ts val="24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are the subject matter experts in their field and have a strong awareness of domestic and international expertise in their cluster. </a:t>
            </a:r>
          </a:p>
        </p:txBody>
      </p:sp>
      <p:pic>
        <p:nvPicPr>
          <p:cNvPr id="8" name="Picture 7" descr="ISED banner with Canadian flag">
            <a:extLst>
              <a:ext uri="{FF2B5EF4-FFF2-40B4-BE49-F238E27FC236}">
                <a16:creationId xmlns:a16="http://schemas.microsoft.com/office/drawing/2014/main" id="{65F8DEC4-962E-3C57-3BF5-67E5DD34A6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598163"/>
            <a:ext cx="3169227" cy="2598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42143" y="5068968"/>
            <a:ext cx="5084285" cy="3578065"/>
          </a:xfrm>
          <a:custGeom>
            <a:avLst/>
            <a:gdLst/>
            <a:ahLst/>
            <a:cxnLst/>
            <a:rect l="l" t="t" r="r" b="b"/>
            <a:pathLst>
              <a:path w="7626427" h="5367098">
                <a:moveTo>
                  <a:pt x="0" y="0"/>
                </a:moveTo>
                <a:lnTo>
                  <a:pt x="7626428" y="0"/>
                </a:lnTo>
                <a:lnTo>
                  <a:pt x="7626428" y="5367098"/>
                </a:lnTo>
                <a:lnTo>
                  <a:pt x="0" y="536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-15823" y="889000"/>
            <a:ext cx="3876623" cy="5080000"/>
            <a:chOff x="0" y="0"/>
            <a:chExt cx="8493178" cy="104516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6332" r="26332"/>
            <a:stretch>
              <a:fillRect/>
            </a:stretch>
          </p:blipFill>
          <p:spPr>
            <a:xfrm>
              <a:off x="0" y="0"/>
              <a:ext cx="8493178" cy="10451629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-10800000">
            <a:off x="11605050" y="331729"/>
            <a:ext cx="278550" cy="231893"/>
          </a:xfrm>
          <a:custGeom>
            <a:avLst/>
            <a:gdLst/>
            <a:ahLst/>
            <a:cxnLst/>
            <a:rect l="l" t="t" r="r" b="b"/>
            <a:pathLst>
              <a:path w="417825" h="347839">
                <a:moveTo>
                  <a:pt x="0" y="0"/>
                </a:moveTo>
                <a:lnTo>
                  <a:pt x="417825" y="0"/>
                </a:lnTo>
                <a:lnTo>
                  <a:pt x="417825" y="347839"/>
                </a:lnTo>
                <a:lnTo>
                  <a:pt x="0" y="347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56163"/>
              </p:ext>
            </p:extLst>
          </p:nvPr>
        </p:nvGraphicFramePr>
        <p:xfrm>
          <a:off x="4131090" y="1247736"/>
          <a:ext cx="7924799" cy="5603222"/>
        </p:xfrm>
        <a:graphic>
          <a:graphicData uri="http://schemas.openxmlformats.org/drawingml/2006/table">
            <a:tbl>
              <a:tblPr/>
              <a:tblGrid>
                <a:gridCol w="2568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8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261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u="none" strike="noStrike" dirty="0">
                          <a:solidFill>
                            <a:srgbClr val="E6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4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u="none" strike="noStrike" dirty="0">
                          <a:solidFill>
                            <a:srgbClr val="E6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4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u="none" strike="noStrike" dirty="0">
                          <a:solidFill>
                            <a:srgbClr val="E6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Email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61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NCP Coordinator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Tamara Sone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tamara.sone@ised-isde.gc.ca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619">
                <a:tc rowSpan="2"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1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(Health)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241299" algn="ctr">
                        <a:lnSpc>
                          <a:spcPts val="2800"/>
                        </a:lnSpc>
                        <a:buFont typeface="Arial"/>
                        <a:buNone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Berry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deBrujin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berry.debruijn@nrc-cnrc.gc.ca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61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William McRae</a:t>
                      </a:r>
                      <a:endParaRPr lang="en-CA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william.mcrae@nrc-cnrc.gc.ca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005188"/>
                  </a:ext>
                </a:extLst>
              </a:tr>
              <a:tr h="6996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2 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(Culture, Creativity and Inclusive Society)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Maria Barnes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maria.barnes@servicecanada.gc.ca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42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3 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(Civil Security for Society)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Berry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deBrujin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berry.debruijn@nrc-cnrc.gc.ca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9685">
                <a:tc rowSpan="3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4 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(Digital, Industry and Space)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Steeve Montminy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steeve.montminy@asc-csa.gc.ca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86147"/>
                  </a:ext>
                </a:extLst>
              </a:tr>
              <a:tr h="699685">
                <a:tc v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Carlos Levy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carlos.levy@nrc-cnrc.gc.ca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705160"/>
                  </a:ext>
                </a:extLst>
              </a:tr>
              <a:tr h="699685">
                <a:tc v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Sun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jun.sun@nrc-cnrc.gc.ca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069638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5943600" y="685800"/>
            <a:ext cx="429978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920"/>
              </a:lnSpc>
            </a:pPr>
            <a:r>
              <a:rPr lang="en-US" sz="3734" b="1" dirty="0">
                <a:solidFill>
                  <a:srgbClr val="00204B"/>
                </a:solidFill>
                <a:latin typeface="Open Sans Bold Bold"/>
              </a:rPr>
              <a:t>CANADIAN NCPs</a:t>
            </a:r>
          </a:p>
        </p:txBody>
      </p:sp>
      <p:pic>
        <p:nvPicPr>
          <p:cNvPr id="6" name="Picture 5" descr="ISED banner with Canadian flag">
            <a:extLst>
              <a:ext uri="{FF2B5EF4-FFF2-40B4-BE49-F238E27FC236}">
                <a16:creationId xmlns:a16="http://schemas.microsoft.com/office/drawing/2014/main" id="{2BBD9E76-7C1C-62DC-DE18-84CC78AFE7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54" y="6591121"/>
            <a:ext cx="3169227" cy="2598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9051</TotalTime>
  <Words>985</Words>
  <Application>Microsoft Office PowerPoint</Application>
  <PresentationFormat>Widescreen</PresentationFormat>
  <Paragraphs>125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</vt:lpstr>
      <vt:lpstr>Calibri</vt:lpstr>
      <vt:lpstr>Calibri Light</vt:lpstr>
      <vt:lpstr>Open Sans</vt:lpstr>
      <vt:lpstr>Open Sans Bold</vt:lpstr>
      <vt:lpstr>Open Sans Bold Bold</vt:lpstr>
      <vt:lpstr>Open Sauce</vt:lpstr>
      <vt:lpstr>Open Sauce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Sone, Tamara (ISED/ISDE)</dc:creator>
  <cp:lastModifiedBy>Sone, Tamara (ISED/ISDE)</cp:lastModifiedBy>
  <cp:revision>36</cp:revision>
  <dcterms:created xsi:type="dcterms:W3CDTF">2024-03-14T02:16:37Z</dcterms:created>
  <dcterms:modified xsi:type="dcterms:W3CDTF">2024-07-29T14:30:10Z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-145389666</vt:i4>
  </property>
  <property fmtid="{D5CDD505-2E9C-101B-9397-08002B2CF9AE}" pid="3" name="_NewReviewCycle">
    <vt:lpwstr/>
  </property>
  <property fmtid="{D5CDD505-2E9C-101B-9397-08002B2CF9AE}" pid="4" name="_EmailSubject">
    <vt:lpwstr>Presentation for New Zealand - Canada Horizon Europe Cluster 5 webinar (July 30, 2024)</vt:lpwstr>
  </property>
  <property fmtid="{D5CDD505-2E9C-101B-9397-08002B2CF9AE}" pid="5" name="_AuthorEmail">
    <vt:lpwstr>Tamara.Sone@ISED-ISDE.GC.CA</vt:lpwstr>
  </property>
  <property fmtid="{D5CDD505-2E9C-101B-9397-08002B2CF9AE}" pid="6" name="_AuthorEmailDisplayName">
    <vt:lpwstr>Sone, Tamara (ISED/ISDE)</vt:lpwstr>
  </property>
</Properties>
</file>